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3"/>
  </p:notesMasterIdLst>
  <p:sldIdLst>
    <p:sldId id="259" r:id="rId2"/>
  </p:sldIdLst>
  <p:sldSz cx="43891200" cy="32918400"/>
  <p:notesSz cx="6858000" cy="9144000"/>
  <p:defaultTextStyle>
    <a:defPPr>
      <a:defRPr lang="en-US"/>
    </a:defPPr>
    <a:lvl1pPr marL="0" algn="l" defTabSz="3686861" rtl="0" eaLnBrk="1" latinLnBrk="0" hangingPunct="1">
      <a:defRPr sz="7258" kern="1200">
        <a:solidFill>
          <a:schemeClr val="tx1"/>
        </a:solidFill>
        <a:latin typeface="+mn-lt"/>
        <a:ea typeface="+mn-ea"/>
        <a:cs typeface="+mn-cs"/>
      </a:defRPr>
    </a:lvl1pPr>
    <a:lvl2pPr marL="1843430" algn="l" defTabSz="3686861" rtl="0" eaLnBrk="1" latinLnBrk="0" hangingPunct="1">
      <a:defRPr sz="7258" kern="1200">
        <a:solidFill>
          <a:schemeClr val="tx1"/>
        </a:solidFill>
        <a:latin typeface="+mn-lt"/>
        <a:ea typeface="+mn-ea"/>
        <a:cs typeface="+mn-cs"/>
      </a:defRPr>
    </a:lvl2pPr>
    <a:lvl3pPr marL="3686861" algn="l" defTabSz="3686861" rtl="0" eaLnBrk="1" latinLnBrk="0" hangingPunct="1">
      <a:defRPr sz="7258" kern="1200">
        <a:solidFill>
          <a:schemeClr val="tx1"/>
        </a:solidFill>
        <a:latin typeface="+mn-lt"/>
        <a:ea typeface="+mn-ea"/>
        <a:cs typeface="+mn-cs"/>
      </a:defRPr>
    </a:lvl3pPr>
    <a:lvl4pPr marL="5530291" algn="l" defTabSz="3686861" rtl="0" eaLnBrk="1" latinLnBrk="0" hangingPunct="1">
      <a:defRPr sz="7258" kern="1200">
        <a:solidFill>
          <a:schemeClr val="tx1"/>
        </a:solidFill>
        <a:latin typeface="+mn-lt"/>
        <a:ea typeface="+mn-ea"/>
        <a:cs typeface="+mn-cs"/>
      </a:defRPr>
    </a:lvl4pPr>
    <a:lvl5pPr marL="7373722" algn="l" defTabSz="3686861" rtl="0" eaLnBrk="1" latinLnBrk="0" hangingPunct="1">
      <a:defRPr sz="7258" kern="1200">
        <a:solidFill>
          <a:schemeClr val="tx1"/>
        </a:solidFill>
        <a:latin typeface="+mn-lt"/>
        <a:ea typeface="+mn-ea"/>
        <a:cs typeface="+mn-cs"/>
      </a:defRPr>
    </a:lvl5pPr>
    <a:lvl6pPr marL="9217152" algn="l" defTabSz="3686861" rtl="0" eaLnBrk="1" latinLnBrk="0" hangingPunct="1">
      <a:defRPr sz="7258" kern="1200">
        <a:solidFill>
          <a:schemeClr val="tx1"/>
        </a:solidFill>
        <a:latin typeface="+mn-lt"/>
        <a:ea typeface="+mn-ea"/>
        <a:cs typeface="+mn-cs"/>
      </a:defRPr>
    </a:lvl6pPr>
    <a:lvl7pPr marL="11060582" algn="l" defTabSz="3686861" rtl="0" eaLnBrk="1" latinLnBrk="0" hangingPunct="1">
      <a:defRPr sz="7258" kern="1200">
        <a:solidFill>
          <a:schemeClr val="tx1"/>
        </a:solidFill>
        <a:latin typeface="+mn-lt"/>
        <a:ea typeface="+mn-ea"/>
        <a:cs typeface="+mn-cs"/>
      </a:defRPr>
    </a:lvl7pPr>
    <a:lvl8pPr marL="12904013" algn="l" defTabSz="3686861" rtl="0" eaLnBrk="1" latinLnBrk="0" hangingPunct="1">
      <a:defRPr sz="7258" kern="1200">
        <a:solidFill>
          <a:schemeClr val="tx1"/>
        </a:solidFill>
        <a:latin typeface="+mn-lt"/>
        <a:ea typeface="+mn-ea"/>
        <a:cs typeface="+mn-cs"/>
      </a:defRPr>
    </a:lvl8pPr>
    <a:lvl9pPr marL="14747443" algn="l" defTabSz="3686861" rtl="0" eaLnBrk="1" latinLnBrk="0" hangingPunct="1">
      <a:defRPr sz="7258"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13824" userDrawn="1">
          <p15:clr>
            <a:srgbClr val="A4A3A4"/>
          </p15:clr>
        </p15:guide>
        <p15:guide id="3" orient="horz" pos="129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E7944F-52B1-4C29-88EA-95ED52C952CC}" v="18" dt="2025-04-16T18:40:18.5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3953" autoAdjust="0"/>
  </p:normalViewPr>
  <p:slideViewPr>
    <p:cSldViewPr snapToObjects="1" showGuides="1">
      <p:cViewPr>
        <p:scale>
          <a:sx n="16" d="100"/>
          <a:sy n="16" d="100"/>
        </p:scale>
        <p:origin x="956" y="20"/>
      </p:cViewPr>
      <p:guideLst>
        <p:guide orient="horz" pos="3168"/>
        <p:guide pos="13824"/>
        <p:guide orient="horz" pos="129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28CA95-763A-F941-AD90-E4F3CE420301}" type="datetimeFigureOut">
              <a:rPr lang="en-US" smtClean="0"/>
              <a:t>4/16/2025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67A25B-DBB4-9B44-83A8-A5A8309934C7}" type="slidenum">
              <a:rPr lang="en-US" smtClean="0"/>
              <a:t>‹#›</a:t>
            </a:fld>
            <a:endParaRPr lang="en-US"/>
          </a:p>
        </p:txBody>
      </p:sp>
    </p:spTree>
    <p:extLst>
      <p:ext uri="{BB962C8B-B14F-4D97-AF65-F5344CB8AC3E}">
        <p14:creationId xmlns:p14="http://schemas.microsoft.com/office/powerpoint/2010/main" val="15710251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8854DB-CBC7-0642-9B13-3D054C975652}" type="datetimeFigureOut">
              <a:rPr lang="en-US" smtClean="0"/>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6EFD99-2212-BC44-902F-9C832BF7C360}" type="slidenum">
              <a:rPr lang="en-US" smtClean="0"/>
              <a:t>‹#›</a:t>
            </a:fld>
            <a:endParaRPr lang="en-US"/>
          </a:p>
        </p:txBody>
      </p:sp>
    </p:spTree>
    <p:extLst>
      <p:ext uri="{BB962C8B-B14F-4D97-AF65-F5344CB8AC3E}">
        <p14:creationId xmlns:p14="http://schemas.microsoft.com/office/powerpoint/2010/main" val="12511476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8854DB-CBC7-0642-9B13-3D054C975652}" type="datetimeFigureOut">
              <a:rPr lang="en-US" smtClean="0"/>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6EFD99-2212-BC44-902F-9C832BF7C360}" type="slidenum">
              <a:rPr lang="en-US" smtClean="0"/>
              <a:t>‹#›</a:t>
            </a:fld>
            <a:endParaRPr lang="en-US"/>
          </a:p>
        </p:txBody>
      </p:sp>
    </p:spTree>
    <p:extLst>
      <p:ext uri="{BB962C8B-B14F-4D97-AF65-F5344CB8AC3E}">
        <p14:creationId xmlns:p14="http://schemas.microsoft.com/office/powerpoint/2010/main" val="1269802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8854DB-CBC7-0642-9B13-3D054C975652}" type="datetimeFigureOut">
              <a:rPr lang="en-US" smtClean="0"/>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6EFD99-2212-BC44-902F-9C832BF7C360}" type="slidenum">
              <a:rPr lang="en-US" smtClean="0"/>
              <a:t>‹#›</a:t>
            </a:fld>
            <a:endParaRPr lang="en-US"/>
          </a:p>
        </p:txBody>
      </p:sp>
    </p:spTree>
    <p:extLst>
      <p:ext uri="{BB962C8B-B14F-4D97-AF65-F5344CB8AC3E}">
        <p14:creationId xmlns:p14="http://schemas.microsoft.com/office/powerpoint/2010/main" val="2023600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8854DB-CBC7-0642-9B13-3D054C975652}" type="datetimeFigureOut">
              <a:rPr lang="en-US" smtClean="0"/>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6EFD99-2212-BC44-902F-9C832BF7C360}" type="slidenum">
              <a:rPr lang="en-US" smtClean="0"/>
              <a:t>‹#›</a:t>
            </a:fld>
            <a:endParaRPr lang="en-US"/>
          </a:p>
        </p:txBody>
      </p:sp>
    </p:spTree>
    <p:extLst>
      <p:ext uri="{BB962C8B-B14F-4D97-AF65-F5344CB8AC3E}">
        <p14:creationId xmlns:p14="http://schemas.microsoft.com/office/powerpoint/2010/main" val="20267540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8854DB-CBC7-0642-9B13-3D054C975652}" type="datetimeFigureOut">
              <a:rPr lang="en-US" smtClean="0"/>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6EFD99-2212-BC44-902F-9C832BF7C360}" type="slidenum">
              <a:rPr lang="en-US" smtClean="0"/>
              <a:t>‹#›</a:t>
            </a:fld>
            <a:endParaRPr lang="en-US"/>
          </a:p>
        </p:txBody>
      </p:sp>
    </p:spTree>
    <p:extLst>
      <p:ext uri="{BB962C8B-B14F-4D97-AF65-F5344CB8AC3E}">
        <p14:creationId xmlns:p14="http://schemas.microsoft.com/office/powerpoint/2010/main" val="2691718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8854DB-CBC7-0642-9B13-3D054C975652}" type="datetimeFigureOut">
              <a:rPr lang="en-US" smtClean="0"/>
              <a:t>4/16/2025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6EFD99-2212-BC44-902F-9C832BF7C360}" type="slidenum">
              <a:rPr lang="en-US" smtClean="0"/>
              <a:t>‹#›</a:t>
            </a:fld>
            <a:endParaRPr lang="en-US"/>
          </a:p>
        </p:txBody>
      </p:sp>
    </p:spTree>
    <p:extLst>
      <p:ext uri="{BB962C8B-B14F-4D97-AF65-F5344CB8AC3E}">
        <p14:creationId xmlns:p14="http://schemas.microsoft.com/office/powerpoint/2010/main" val="13700837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8854DB-CBC7-0642-9B13-3D054C975652}" type="datetimeFigureOut">
              <a:rPr lang="en-US" smtClean="0"/>
              <a:t>4/16/2025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B6EFD99-2212-BC44-902F-9C832BF7C360}" type="slidenum">
              <a:rPr lang="en-US" smtClean="0"/>
              <a:t>‹#›</a:t>
            </a:fld>
            <a:endParaRPr lang="en-US"/>
          </a:p>
        </p:txBody>
      </p:sp>
    </p:spTree>
    <p:extLst>
      <p:ext uri="{BB962C8B-B14F-4D97-AF65-F5344CB8AC3E}">
        <p14:creationId xmlns:p14="http://schemas.microsoft.com/office/powerpoint/2010/main" val="16771163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8854DB-CBC7-0642-9B13-3D054C975652}" type="datetimeFigureOut">
              <a:rPr lang="en-US" smtClean="0"/>
              <a:t>4/16/2025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B6EFD99-2212-BC44-902F-9C832BF7C360}" type="slidenum">
              <a:rPr lang="en-US" smtClean="0"/>
              <a:t>‹#›</a:t>
            </a:fld>
            <a:endParaRPr lang="en-US"/>
          </a:p>
        </p:txBody>
      </p:sp>
    </p:spTree>
    <p:extLst>
      <p:ext uri="{BB962C8B-B14F-4D97-AF65-F5344CB8AC3E}">
        <p14:creationId xmlns:p14="http://schemas.microsoft.com/office/powerpoint/2010/main" val="15721317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8854DB-CBC7-0642-9B13-3D054C975652}" type="datetimeFigureOut">
              <a:rPr lang="en-US" smtClean="0"/>
              <a:t>4/16/2025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B6EFD99-2212-BC44-902F-9C832BF7C360}" type="slidenum">
              <a:rPr lang="en-US" smtClean="0"/>
              <a:t>‹#›</a:t>
            </a:fld>
            <a:endParaRPr lang="en-US"/>
          </a:p>
        </p:txBody>
      </p:sp>
    </p:spTree>
    <p:extLst>
      <p:ext uri="{BB962C8B-B14F-4D97-AF65-F5344CB8AC3E}">
        <p14:creationId xmlns:p14="http://schemas.microsoft.com/office/powerpoint/2010/main" val="1801178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5B8854DB-CBC7-0642-9B13-3D054C975652}" type="datetimeFigureOut">
              <a:rPr lang="en-US" smtClean="0"/>
              <a:t>4/16/2025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6EFD99-2212-BC44-902F-9C832BF7C360}" type="slidenum">
              <a:rPr lang="en-US" smtClean="0"/>
              <a:t>‹#›</a:t>
            </a:fld>
            <a:endParaRPr lang="en-US"/>
          </a:p>
        </p:txBody>
      </p:sp>
    </p:spTree>
    <p:extLst>
      <p:ext uri="{BB962C8B-B14F-4D97-AF65-F5344CB8AC3E}">
        <p14:creationId xmlns:p14="http://schemas.microsoft.com/office/powerpoint/2010/main" val="1435523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5B8854DB-CBC7-0642-9B13-3D054C975652}" type="datetimeFigureOut">
              <a:rPr lang="en-US" smtClean="0"/>
              <a:t>4/16/2025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6EFD99-2212-BC44-902F-9C832BF7C360}" type="slidenum">
              <a:rPr lang="en-US" smtClean="0"/>
              <a:t>‹#›</a:t>
            </a:fld>
            <a:endParaRPr lang="en-US"/>
          </a:p>
        </p:txBody>
      </p:sp>
    </p:spTree>
    <p:extLst>
      <p:ext uri="{BB962C8B-B14F-4D97-AF65-F5344CB8AC3E}">
        <p14:creationId xmlns:p14="http://schemas.microsoft.com/office/powerpoint/2010/main" val="20142917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5B8854DB-CBC7-0642-9B13-3D054C975652}" type="datetimeFigureOut">
              <a:rPr lang="en-US" smtClean="0"/>
              <a:t>4/16/2025</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EB6EFD99-2212-BC44-902F-9C832BF7C360}" type="slidenum">
              <a:rPr lang="en-US" smtClean="0"/>
              <a:t>‹#›</a:t>
            </a:fld>
            <a:endParaRPr lang="en-US"/>
          </a:p>
        </p:txBody>
      </p:sp>
    </p:spTree>
    <p:extLst>
      <p:ext uri="{BB962C8B-B14F-4D97-AF65-F5344CB8AC3E}">
        <p14:creationId xmlns:p14="http://schemas.microsoft.com/office/powerpoint/2010/main" val="129109453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png"/><Relationship Id="rId4" Type="http://schemas.openxmlformats.org/officeDocument/2006/relationships/image" Target="../media/image4.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Brand Graphic Elements (Web)">
            <a:extLst>
              <a:ext uri="{FF2B5EF4-FFF2-40B4-BE49-F238E27FC236}">
                <a16:creationId xmlns:a16="http://schemas.microsoft.com/office/drawing/2014/main" id="{7659917D-2040-59FB-4679-763567A30ABC}"/>
              </a:ext>
            </a:extLst>
          </p:cNvPr>
          <p:cNvPicPr>
            <a:picLocks noGrp="1" noRot="1" noChangeAspect="1" noMove="1" noResize="1" noEditPoints="1" noAdjustHandles="1" noChangeArrowheads="1" noChangeShapeType="1" noCrop="1"/>
          </p:cNvPicPr>
          <p:nvPr/>
        </p:nvPicPr>
        <p:blipFill>
          <a:blip r:embed="rId2">
            <a:alphaModFix amt="15000"/>
            <a:extLst>
              <a:ext uri="{28A0092B-C50C-407E-A947-70E740481C1C}">
                <a14:useLocalDpi xmlns:a14="http://schemas.microsoft.com/office/drawing/2010/main" val="0"/>
              </a:ext>
            </a:extLst>
          </a:blip>
          <a:srcRect/>
          <a:stretch>
            <a:fillRect/>
          </a:stretch>
        </p:blipFill>
        <p:spPr bwMode="auto">
          <a:xfrm>
            <a:off x="-4229045" y="-7110194"/>
            <a:ext cx="34911846" cy="2917424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Brand Graphic Elements (Web)">
            <a:extLst>
              <a:ext uri="{FF2B5EF4-FFF2-40B4-BE49-F238E27FC236}">
                <a16:creationId xmlns:a16="http://schemas.microsoft.com/office/drawing/2014/main" id="{ADD598A1-1DF6-1368-D202-069B33F06926}"/>
              </a:ext>
            </a:extLst>
          </p:cNvPr>
          <p:cNvPicPr>
            <a:picLocks noGrp="1" noRot="1" noChangeAspect="1" noMove="1" noResize="1" noEditPoints="1" noAdjustHandles="1" noChangeArrowheads="1" noChangeShapeType="1" noCrop="1"/>
          </p:cNvPicPr>
          <p:nvPr/>
        </p:nvPicPr>
        <p:blipFill rotWithShape="1">
          <a:blip r:embed="rId3">
            <a:alphaModFix amt="15000"/>
            <a:extLst>
              <a:ext uri="{28A0092B-C50C-407E-A947-70E740481C1C}">
                <a14:useLocalDpi xmlns:a14="http://schemas.microsoft.com/office/drawing/2010/main" val="0"/>
              </a:ext>
            </a:extLst>
          </a:blip>
          <a:srcRect b="21898"/>
          <a:stretch/>
        </p:blipFill>
        <p:spPr bwMode="auto">
          <a:xfrm>
            <a:off x="19727342" y="6962991"/>
            <a:ext cx="26610609" cy="2603353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C310B08-DC42-BD76-1AD9-F2953B877134}"/>
              </a:ext>
            </a:extLst>
          </p:cNvPr>
          <p:cNvSpPr txBox="1"/>
          <p:nvPr/>
        </p:nvSpPr>
        <p:spPr>
          <a:xfrm>
            <a:off x="404593" y="5282662"/>
            <a:ext cx="13716000" cy="4708981"/>
          </a:xfrm>
          <a:prstGeom prst="rect">
            <a:avLst/>
          </a:prstGeom>
          <a:noFill/>
        </p:spPr>
        <p:txBody>
          <a:bodyPr wrap="square" rtlCol="0">
            <a:spAutoFit/>
          </a:bodyPr>
          <a:lstStyle/>
          <a:p>
            <a:r>
              <a:rPr lang="en-US" sz="6000" b="1" dirty="0">
                <a:latin typeface="Avenir Book" panose="02000503020000020003" pitchFamily="2" charset="0"/>
                <a:cs typeface="Times New Roman" panose="02020603050405020304" pitchFamily="18" charset="0"/>
              </a:rPr>
              <a:t>ABSTRACT</a:t>
            </a:r>
          </a:p>
          <a:p>
            <a:pPr rtl="0">
              <a:buNone/>
            </a:pPr>
            <a:r>
              <a:rPr lang="en-US" sz="4000" b="0" i="0" u="none" strike="noStrike" dirty="0">
                <a:solidFill>
                  <a:srgbClr val="000000"/>
                </a:solidFill>
                <a:effectLst/>
                <a:latin typeface="Calibri" panose="020F0502020204030204" pitchFamily="34" charset="0"/>
              </a:rPr>
              <a:t>This research seeks to chart the evolution of various metrics associated with Leadership PACs since their inception in 1978. It directly compares various forms of Leadership PAC spending as a proportion of overall PAC spending, overall election spending and overall election contributions. It also seeks to chart the number  in operational Leadership PACs in each cycle. </a:t>
            </a:r>
            <a:endParaRPr lang="en-US" sz="4000" b="0" dirty="0">
              <a:effectLst/>
            </a:endParaRPr>
          </a:p>
        </p:txBody>
      </p:sp>
      <p:sp>
        <p:nvSpPr>
          <p:cNvPr id="5" name="TextBox 4">
            <a:extLst>
              <a:ext uri="{FF2B5EF4-FFF2-40B4-BE49-F238E27FC236}">
                <a16:creationId xmlns:a16="http://schemas.microsoft.com/office/drawing/2014/main" id="{1715E2D8-43D2-0806-3096-FEB0262CB21F}"/>
              </a:ext>
            </a:extLst>
          </p:cNvPr>
          <p:cNvSpPr txBox="1"/>
          <p:nvPr/>
        </p:nvSpPr>
        <p:spPr>
          <a:xfrm>
            <a:off x="345570" y="10087996"/>
            <a:ext cx="13716000" cy="12095619"/>
          </a:xfrm>
          <a:prstGeom prst="rect">
            <a:avLst/>
          </a:prstGeom>
          <a:noFill/>
        </p:spPr>
        <p:txBody>
          <a:bodyPr wrap="square" rtlCol="0">
            <a:spAutoFit/>
          </a:bodyPr>
          <a:lstStyle/>
          <a:p>
            <a:r>
              <a:rPr lang="en-US" sz="6000" b="1" dirty="0">
                <a:latin typeface="Avenir Book" panose="02000503020000020003" pitchFamily="2" charset="0"/>
                <a:cs typeface="Times New Roman" panose="02020603050405020304" pitchFamily="18" charset="0"/>
              </a:rPr>
              <a:t>INTRODUCTION</a:t>
            </a:r>
          </a:p>
          <a:p>
            <a:r>
              <a:rPr lang="en-US" sz="4000" b="0" i="0" u="none" strike="noStrike" dirty="0">
                <a:solidFill>
                  <a:srgbClr val="000000"/>
                </a:solidFill>
                <a:effectLst/>
                <a:latin typeface="Calibri" panose="020F0502020204030204" pitchFamily="34" charset="0"/>
              </a:rPr>
              <a:t>In her upcoming book </a:t>
            </a:r>
            <a:r>
              <a:rPr lang="en-US" sz="4000" b="0" i="1" u="none" strike="noStrike" dirty="0">
                <a:solidFill>
                  <a:srgbClr val="000000"/>
                </a:solidFill>
                <a:effectLst/>
                <a:latin typeface="Calibri" panose="020F0502020204030204" pitchFamily="34" charset="0"/>
              </a:rPr>
              <a:t>“Social Capitol: How Legislators Build Political Capital in the Congress," </a:t>
            </a:r>
            <a:r>
              <a:rPr lang="en-US" sz="4000" b="0" i="0" u="none" strike="noStrike" dirty="0">
                <a:solidFill>
                  <a:srgbClr val="000000"/>
                </a:solidFill>
                <a:effectLst/>
                <a:latin typeface="Calibri" panose="020F0502020204030204" pitchFamily="34" charset="0"/>
              </a:rPr>
              <a:t>Dr. Jennifer Victor charts the rise of political power in Congress. One primary way this political power is accrued is through member-to-member campaign contributions. Essentially, members curry favor with their allies with fiscal contributions – favor that is eventually translated into political power. The preferred mechanism by which members contribute to one another is through their Leadership PACs. </a:t>
            </a:r>
          </a:p>
          <a:p>
            <a:endParaRPr lang="en-US" sz="4000" dirty="0">
              <a:solidFill>
                <a:srgbClr val="000000"/>
              </a:solidFill>
              <a:latin typeface="Calibri" panose="020F0502020204030204" pitchFamily="34" charset="0"/>
            </a:endParaRPr>
          </a:p>
          <a:p>
            <a:r>
              <a:rPr lang="en-US" sz="4000" dirty="0"/>
              <a:t>Marian </a:t>
            </a:r>
            <a:r>
              <a:rPr lang="en-US" sz="4000" dirty="0" err="1"/>
              <a:t>Currinder</a:t>
            </a:r>
            <a:r>
              <a:rPr lang="en-US" sz="4000" dirty="0"/>
              <a:t>, in her 2018 book “</a:t>
            </a:r>
            <a:r>
              <a:rPr lang="en-US" sz="4000" i="1" dirty="0"/>
              <a:t>Money in the House: Campaign Funds and Congressional Party Politics” </a:t>
            </a:r>
            <a:r>
              <a:rPr lang="en-US" sz="4000" dirty="0"/>
              <a:t>presents a table (Figure 1) that displayed two columns of information: The dollar amount Leadership PACs contributed to Congressional candidates and the number of operational Leadership PACs in any given cycle. Using this table as a basis, this research had two primary goals: expand this table to the present day and to see how Leadership PAC spending has grown relative to other forms of political spending. </a:t>
            </a:r>
          </a:p>
        </p:txBody>
      </p:sp>
      <p:sp>
        <p:nvSpPr>
          <p:cNvPr id="6" name="TextBox 5">
            <a:extLst>
              <a:ext uri="{FF2B5EF4-FFF2-40B4-BE49-F238E27FC236}">
                <a16:creationId xmlns:a16="http://schemas.microsoft.com/office/drawing/2014/main" id="{6BEFE3AA-12B1-9C29-88A2-46744AA36F1B}"/>
              </a:ext>
            </a:extLst>
          </p:cNvPr>
          <p:cNvSpPr txBox="1"/>
          <p:nvPr/>
        </p:nvSpPr>
        <p:spPr>
          <a:xfrm>
            <a:off x="14500901" y="19649966"/>
            <a:ext cx="13716000" cy="5940088"/>
          </a:xfrm>
          <a:prstGeom prst="rect">
            <a:avLst/>
          </a:prstGeom>
          <a:noFill/>
        </p:spPr>
        <p:txBody>
          <a:bodyPr wrap="square" rtlCol="0">
            <a:spAutoFit/>
          </a:bodyPr>
          <a:lstStyle/>
          <a:p>
            <a:r>
              <a:rPr lang="en-US" sz="6000" b="1" dirty="0">
                <a:latin typeface="Avenir Book" panose="02000503020000020003" pitchFamily="2" charset="0"/>
                <a:cs typeface="Times New Roman" panose="02020603050405020304" pitchFamily="18" charset="0"/>
              </a:rPr>
              <a:t>METHODOLOGY / PROCESS</a:t>
            </a:r>
          </a:p>
          <a:p>
            <a:r>
              <a:rPr lang="en-US" sz="4000" dirty="0">
                <a:latin typeface="Avenir Book" panose="02000503020000020003" pitchFamily="2" charset="0"/>
                <a:cs typeface="Times New Roman" panose="02020603050405020304" pitchFamily="18" charset="0"/>
              </a:rPr>
              <a:t>Data were compiled from various online sources. Proper navigation of several Federal Election Commission databases, particularly those containing press releases, aided in uncovering and compiling information related to PAC expenditures. Furthermore, OpenSecrets was used to derive information related to Leadership PAC activity. Published works, such as books, were used to compile segments of the data, particularly prior to 1998 where digital information on the topic is scarce. </a:t>
            </a:r>
          </a:p>
        </p:txBody>
      </p:sp>
      <p:sp>
        <p:nvSpPr>
          <p:cNvPr id="7" name="TextBox 6">
            <a:extLst>
              <a:ext uri="{FF2B5EF4-FFF2-40B4-BE49-F238E27FC236}">
                <a16:creationId xmlns:a16="http://schemas.microsoft.com/office/drawing/2014/main" id="{6B85FB19-5864-CFE8-7F26-E7F2FC14ABF9}"/>
              </a:ext>
            </a:extLst>
          </p:cNvPr>
          <p:cNvSpPr txBox="1"/>
          <p:nvPr/>
        </p:nvSpPr>
        <p:spPr>
          <a:xfrm>
            <a:off x="14480534" y="25719070"/>
            <a:ext cx="13716000" cy="6555641"/>
          </a:xfrm>
          <a:prstGeom prst="rect">
            <a:avLst/>
          </a:prstGeom>
          <a:noFill/>
        </p:spPr>
        <p:txBody>
          <a:bodyPr wrap="square" rtlCol="0">
            <a:spAutoFit/>
          </a:bodyPr>
          <a:lstStyle/>
          <a:p>
            <a:r>
              <a:rPr lang="en-US" sz="6000" b="1" dirty="0">
                <a:latin typeface="Avenir Book" panose="02000503020000020003" pitchFamily="2" charset="0"/>
                <a:cs typeface="Times New Roman" panose="02020603050405020304" pitchFamily="18" charset="0"/>
              </a:rPr>
              <a:t>RESULTS / DATA / EVIDENCE</a:t>
            </a:r>
          </a:p>
          <a:p>
            <a:r>
              <a:rPr lang="en-US" sz="4000" dirty="0"/>
              <a:t>Overall Leadership PAC contributions, as well as Leadership PAC contributions to candidates, have experienced extraordinary growth since 1978. In 1978, Leadership PAC contributions made up 0.02% of overall PAC contributions. In 2024, they made up 19% -- nearly one-fifth-- of PAC contributions. Leadership PACs have also greatly expanded in number, with nearly all candidates – incumbent or otherwise – connected to one in some form. </a:t>
            </a:r>
            <a:r>
              <a:rPr lang="en-US" sz="4000" dirty="0">
                <a:latin typeface="Avenir Book" panose="02000503020000020003" pitchFamily="2" charset="0"/>
                <a:cs typeface="Times New Roman" panose="02020603050405020304" pitchFamily="18" charset="0"/>
              </a:rPr>
              <a:t>Information about the number of operational Leadership PACs prior to 1998 remains sparce, an area for future research.</a:t>
            </a:r>
            <a:endParaRPr lang="en-US" sz="4000" dirty="0"/>
          </a:p>
        </p:txBody>
      </p:sp>
      <p:sp>
        <p:nvSpPr>
          <p:cNvPr id="8" name="TextBox 7">
            <a:extLst>
              <a:ext uri="{FF2B5EF4-FFF2-40B4-BE49-F238E27FC236}">
                <a16:creationId xmlns:a16="http://schemas.microsoft.com/office/drawing/2014/main" id="{E10DD54C-039F-3CC0-CF04-92D71A9EA867}"/>
              </a:ext>
            </a:extLst>
          </p:cNvPr>
          <p:cNvSpPr txBox="1"/>
          <p:nvPr/>
        </p:nvSpPr>
        <p:spPr>
          <a:xfrm>
            <a:off x="28663193" y="21356029"/>
            <a:ext cx="13716000" cy="4708981"/>
          </a:xfrm>
          <a:prstGeom prst="rect">
            <a:avLst/>
          </a:prstGeom>
          <a:noFill/>
        </p:spPr>
        <p:txBody>
          <a:bodyPr wrap="square" rtlCol="0">
            <a:spAutoFit/>
          </a:bodyPr>
          <a:lstStyle/>
          <a:p>
            <a:r>
              <a:rPr lang="en-US" sz="6000" b="1" dirty="0">
                <a:latin typeface="Avenir Book" panose="02000503020000020003" pitchFamily="2" charset="0"/>
                <a:cs typeface="Times New Roman" panose="02020603050405020304" pitchFamily="18" charset="0"/>
              </a:rPr>
              <a:t>CONCLUSIONS</a:t>
            </a:r>
          </a:p>
          <a:p>
            <a:r>
              <a:rPr lang="en-US" sz="4000" dirty="0">
                <a:latin typeface="Avenir Book" panose="02000503020000020003" pitchFamily="2" charset="0"/>
                <a:cs typeface="Times New Roman" panose="02020603050405020304" pitchFamily="18" charset="0"/>
              </a:rPr>
              <a:t>This researches findings illuminate the increasing importance of Leadership PACs in building political capital and maintaining Congressional relationships. Congressional power is increasingly wrought through financial contributions dispersed via Leadership PACs, and this research demonstrates the scope of that political evolution.</a:t>
            </a:r>
          </a:p>
        </p:txBody>
      </p:sp>
      <p:sp>
        <p:nvSpPr>
          <p:cNvPr id="9" name="TextBox 8">
            <a:extLst>
              <a:ext uri="{FF2B5EF4-FFF2-40B4-BE49-F238E27FC236}">
                <a16:creationId xmlns:a16="http://schemas.microsoft.com/office/drawing/2014/main" id="{4DB2F0C5-86DB-6C38-5CDB-CED224E3D813}"/>
              </a:ext>
            </a:extLst>
          </p:cNvPr>
          <p:cNvSpPr txBox="1"/>
          <p:nvPr/>
        </p:nvSpPr>
        <p:spPr>
          <a:xfrm>
            <a:off x="28663193" y="26081014"/>
            <a:ext cx="13716000" cy="3477875"/>
          </a:xfrm>
          <a:prstGeom prst="rect">
            <a:avLst/>
          </a:prstGeom>
          <a:noFill/>
        </p:spPr>
        <p:txBody>
          <a:bodyPr wrap="square" rtlCol="0">
            <a:spAutoFit/>
          </a:bodyPr>
          <a:lstStyle/>
          <a:p>
            <a:r>
              <a:rPr lang="en-US" sz="6000" b="1" dirty="0">
                <a:latin typeface="Avenir Book" panose="02000503020000020003" pitchFamily="2" charset="0"/>
                <a:cs typeface="Times New Roman" panose="02020603050405020304" pitchFamily="18" charset="0"/>
              </a:rPr>
              <a:t>ACKNOWLEDGEMENTS</a:t>
            </a:r>
          </a:p>
          <a:p>
            <a:r>
              <a:rPr lang="en-US" sz="4000" dirty="0">
                <a:latin typeface="Avenir Book" panose="02000503020000020003" pitchFamily="2" charset="0"/>
                <a:cs typeface="Times New Roman" panose="02020603050405020304" pitchFamily="18" charset="0"/>
              </a:rPr>
              <a:t>Thank you to Dr. Jennifer Victor for her guidance, encouragement and reliability throughout the completion of this project. Thank you to my lab team members who fostered a supportive and cooperative academic environment throughout the semester. </a:t>
            </a:r>
          </a:p>
        </p:txBody>
      </p:sp>
      <p:sp>
        <p:nvSpPr>
          <p:cNvPr id="10" name="TextBox 9">
            <a:extLst>
              <a:ext uri="{FF2B5EF4-FFF2-40B4-BE49-F238E27FC236}">
                <a16:creationId xmlns:a16="http://schemas.microsoft.com/office/drawing/2014/main" id="{C982B7DC-59D6-FB8D-36D4-CBC7AE1BB397}"/>
              </a:ext>
            </a:extLst>
          </p:cNvPr>
          <p:cNvSpPr txBox="1"/>
          <p:nvPr/>
        </p:nvSpPr>
        <p:spPr>
          <a:xfrm>
            <a:off x="28663193" y="29594970"/>
            <a:ext cx="13716000" cy="1261884"/>
          </a:xfrm>
          <a:prstGeom prst="rect">
            <a:avLst/>
          </a:prstGeom>
          <a:noFill/>
        </p:spPr>
        <p:txBody>
          <a:bodyPr wrap="square" rtlCol="0">
            <a:spAutoFit/>
          </a:bodyPr>
          <a:lstStyle/>
          <a:p>
            <a:r>
              <a:rPr lang="en-US" sz="6000" b="1" dirty="0">
                <a:latin typeface="Avenir Book" panose="02000503020000020003" pitchFamily="2" charset="0"/>
                <a:cs typeface="Times New Roman" panose="02020603050405020304" pitchFamily="18" charset="0"/>
              </a:rPr>
              <a:t>REFERENCES:</a:t>
            </a:r>
          </a:p>
          <a:p>
            <a:endParaRPr lang="en-US" sz="1600" b="1" dirty="0">
              <a:effectLst/>
            </a:endParaRPr>
          </a:p>
        </p:txBody>
      </p:sp>
      <p:sp>
        <p:nvSpPr>
          <p:cNvPr id="11" name="TextBox 10">
            <a:extLst>
              <a:ext uri="{FF2B5EF4-FFF2-40B4-BE49-F238E27FC236}">
                <a16:creationId xmlns:a16="http://schemas.microsoft.com/office/drawing/2014/main" id="{394831AF-555A-D3AE-7805-F68F0E6C2466}"/>
              </a:ext>
            </a:extLst>
          </p:cNvPr>
          <p:cNvSpPr txBox="1"/>
          <p:nvPr/>
        </p:nvSpPr>
        <p:spPr>
          <a:xfrm>
            <a:off x="7315200" y="1221386"/>
            <a:ext cx="29260800" cy="3557128"/>
          </a:xfrm>
          <a:prstGeom prst="rect">
            <a:avLst/>
          </a:prstGeom>
          <a:noFill/>
        </p:spPr>
        <p:txBody>
          <a:bodyPr wrap="square" rtlCol="0">
            <a:spAutoFit/>
          </a:bodyPr>
          <a:lstStyle/>
          <a:p>
            <a:r>
              <a:rPr lang="en-US" sz="7999" b="1" dirty="0">
                <a:latin typeface="Avenir Book" panose="02000503020000020003" pitchFamily="2" charset="0"/>
                <a:cs typeface="Times New Roman" panose="02020603050405020304" pitchFamily="18" charset="0"/>
              </a:rPr>
              <a:t>Leadership PACs Throughout the Years</a:t>
            </a:r>
          </a:p>
          <a:p>
            <a:r>
              <a:rPr lang="en-US" dirty="0">
                <a:latin typeface="Avenir Book" panose="02000503020000020003" pitchFamily="2" charset="0"/>
                <a:cs typeface="Times New Roman" panose="02020603050405020304" pitchFamily="18" charset="0"/>
              </a:rPr>
              <a:t>Jacob D. Pritchard | jpritch7@gmu.edu</a:t>
            </a:r>
          </a:p>
          <a:p>
            <a:r>
              <a:rPr lang="en-US" dirty="0">
                <a:latin typeface="Avenir Book" panose="02000503020000020003" pitchFamily="2" charset="0"/>
                <a:cs typeface="Times New Roman" panose="02020603050405020304" pitchFamily="18" charset="0"/>
              </a:rPr>
              <a:t>Schar School of Policy and Government | George Mason University</a:t>
            </a:r>
          </a:p>
        </p:txBody>
      </p:sp>
      <p:grpSp>
        <p:nvGrpSpPr>
          <p:cNvPr id="12" name="Group 11">
            <a:extLst>
              <a:ext uri="{FF2B5EF4-FFF2-40B4-BE49-F238E27FC236}">
                <a16:creationId xmlns:a16="http://schemas.microsoft.com/office/drawing/2014/main" id="{043831E6-F6F5-8AF5-07E3-A7DF4048BEA8}"/>
              </a:ext>
            </a:extLst>
          </p:cNvPr>
          <p:cNvGrpSpPr/>
          <p:nvPr/>
        </p:nvGrpSpPr>
        <p:grpSpPr>
          <a:xfrm>
            <a:off x="14480534" y="5986512"/>
            <a:ext cx="13365830" cy="13430698"/>
            <a:chOff x="519911" y="11610635"/>
            <a:chExt cx="13908142" cy="14423877"/>
          </a:xfrm>
        </p:grpSpPr>
        <p:sp>
          <p:nvSpPr>
            <p:cNvPr id="13" name="Rectangle 12">
              <a:extLst>
                <a:ext uri="{FF2B5EF4-FFF2-40B4-BE49-F238E27FC236}">
                  <a16:creationId xmlns:a16="http://schemas.microsoft.com/office/drawing/2014/main" id="{3A082CA1-85E4-371A-13E8-460494F50C05}"/>
                </a:ext>
              </a:extLst>
            </p:cNvPr>
            <p:cNvSpPr/>
            <p:nvPr/>
          </p:nvSpPr>
          <p:spPr>
            <a:xfrm>
              <a:off x="712053" y="11610635"/>
              <a:ext cx="13716000" cy="925157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Avenir Book" panose="02000503020000020003" pitchFamily="2" charset="0"/>
                  <a:cs typeface="Times New Roman" panose="02020603050405020304" pitchFamily="18" charset="0"/>
                </a:rPr>
                <a:t>VISUAL DISPLAY:</a:t>
              </a:r>
              <a:br>
                <a:rPr lang="en-US" dirty="0">
                  <a:solidFill>
                    <a:schemeClr val="tx1"/>
                  </a:solidFill>
                  <a:latin typeface="Avenir Book" panose="02000503020000020003" pitchFamily="2" charset="0"/>
                  <a:cs typeface="Times New Roman" panose="02020603050405020304" pitchFamily="18" charset="0"/>
                </a:rPr>
              </a:br>
              <a:r>
                <a:rPr lang="en-US" dirty="0">
                  <a:solidFill>
                    <a:schemeClr val="tx1"/>
                  </a:solidFill>
                  <a:latin typeface="Avenir Book" panose="02000503020000020003" pitchFamily="2" charset="0"/>
                  <a:cs typeface="Times New Roman" panose="02020603050405020304" pitchFamily="18" charset="0"/>
                </a:rPr>
                <a:t>PICTURE/MAP/GRAPH/</a:t>
              </a:r>
            </a:p>
            <a:p>
              <a:pPr algn="ctr"/>
              <a:r>
                <a:rPr lang="en-US" dirty="0">
                  <a:solidFill>
                    <a:schemeClr val="tx1"/>
                  </a:solidFill>
                  <a:latin typeface="Avenir Book" panose="02000503020000020003" pitchFamily="2" charset="0"/>
                  <a:cs typeface="Times New Roman" panose="02020603050405020304" pitchFamily="18" charset="0"/>
                </a:rPr>
                <a:t>DIAGRAM/QUOTE</a:t>
              </a:r>
            </a:p>
          </p:txBody>
        </p:sp>
        <p:sp>
          <p:nvSpPr>
            <p:cNvPr id="14" name="TextBox 13">
              <a:extLst>
                <a:ext uri="{FF2B5EF4-FFF2-40B4-BE49-F238E27FC236}">
                  <a16:creationId xmlns:a16="http://schemas.microsoft.com/office/drawing/2014/main" id="{CBCBAE2C-7212-D9C2-8E1F-67D9F0147EAA}"/>
                </a:ext>
              </a:extLst>
            </p:cNvPr>
            <p:cNvSpPr txBox="1"/>
            <p:nvPr/>
          </p:nvSpPr>
          <p:spPr>
            <a:xfrm>
              <a:off x="519911" y="24613207"/>
              <a:ext cx="13716000" cy="1421305"/>
            </a:xfrm>
            <a:prstGeom prst="rect">
              <a:avLst/>
            </a:prstGeom>
            <a:noFill/>
          </p:spPr>
          <p:txBody>
            <a:bodyPr wrap="square" rtlCol="0">
              <a:spAutoFit/>
            </a:bodyPr>
            <a:lstStyle/>
            <a:p>
              <a:r>
                <a:rPr lang="en-US" sz="4000" dirty="0">
                  <a:latin typeface="Avenir Book" panose="02000503020000020003" pitchFamily="2" charset="0"/>
                  <a:cs typeface="Times New Roman" panose="02020603050405020304" pitchFamily="18" charset="0"/>
                </a:rPr>
                <a:t>Figure 2. Overall Leadership PAC Contributions compared to Overall PAC Receipts.</a:t>
              </a:r>
            </a:p>
          </p:txBody>
        </p:sp>
      </p:grpSp>
      <p:grpSp>
        <p:nvGrpSpPr>
          <p:cNvPr id="15" name="Group 14">
            <a:extLst>
              <a:ext uri="{FF2B5EF4-FFF2-40B4-BE49-F238E27FC236}">
                <a16:creationId xmlns:a16="http://schemas.microsoft.com/office/drawing/2014/main" id="{E3766538-B32E-866D-97AC-02F9131209B4}"/>
              </a:ext>
            </a:extLst>
          </p:cNvPr>
          <p:cNvGrpSpPr/>
          <p:nvPr/>
        </p:nvGrpSpPr>
        <p:grpSpPr>
          <a:xfrm>
            <a:off x="28765492" y="10586628"/>
            <a:ext cx="13852910" cy="10634884"/>
            <a:chOff x="1413977" y="12206172"/>
            <a:chExt cx="13852910" cy="10634884"/>
          </a:xfrm>
        </p:grpSpPr>
        <p:sp>
          <p:nvSpPr>
            <p:cNvPr id="16" name="Rectangle 15">
              <a:extLst>
                <a:ext uri="{FF2B5EF4-FFF2-40B4-BE49-F238E27FC236}">
                  <a16:creationId xmlns:a16="http://schemas.microsoft.com/office/drawing/2014/main" id="{1B3EE492-8D59-397E-7811-50055C060A61}"/>
                </a:ext>
              </a:extLst>
            </p:cNvPr>
            <p:cNvSpPr/>
            <p:nvPr/>
          </p:nvSpPr>
          <p:spPr>
            <a:xfrm>
              <a:off x="1550887" y="12206172"/>
              <a:ext cx="13716000" cy="925157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Avenir Book" panose="02000503020000020003" pitchFamily="2" charset="0"/>
                  <a:cs typeface="Times New Roman" panose="02020603050405020304" pitchFamily="18" charset="0"/>
                </a:rPr>
                <a:t>VISUAL DISPLAY:</a:t>
              </a:r>
              <a:br>
                <a:rPr lang="en-US" dirty="0">
                  <a:solidFill>
                    <a:schemeClr val="tx1"/>
                  </a:solidFill>
                  <a:latin typeface="Avenir Book" panose="02000503020000020003" pitchFamily="2" charset="0"/>
                  <a:cs typeface="Times New Roman" panose="02020603050405020304" pitchFamily="18" charset="0"/>
                </a:rPr>
              </a:br>
              <a:r>
                <a:rPr lang="en-US" dirty="0">
                  <a:solidFill>
                    <a:schemeClr val="tx1"/>
                  </a:solidFill>
                  <a:latin typeface="Avenir Book" panose="02000503020000020003" pitchFamily="2" charset="0"/>
                  <a:cs typeface="Times New Roman" panose="02020603050405020304" pitchFamily="18" charset="0"/>
                </a:rPr>
                <a:t>PICTURE/MAP/GRAPH/</a:t>
              </a:r>
            </a:p>
            <a:p>
              <a:pPr algn="ctr"/>
              <a:r>
                <a:rPr lang="en-US" dirty="0">
                  <a:solidFill>
                    <a:schemeClr val="tx1"/>
                  </a:solidFill>
                  <a:latin typeface="Avenir Book" panose="02000503020000020003" pitchFamily="2" charset="0"/>
                  <a:cs typeface="Times New Roman" panose="02020603050405020304" pitchFamily="18" charset="0"/>
                </a:rPr>
                <a:t>DIAGRAM/QUOTE</a:t>
              </a:r>
            </a:p>
          </p:txBody>
        </p:sp>
        <p:sp>
          <p:nvSpPr>
            <p:cNvPr id="17" name="TextBox 16">
              <a:extLst>
                <a:ext uri="{FF2B5EF4-FFF2-40B4-BE49-F238E27FC236}">
                  <a16:creationId xmlns:a16="http://schemas.microsoft.com/office/drawing/2014/main" id="{359F0335-C9C0-CDDC-DD17-0B290856645D}"/>
                </a:ext>
              </a:extLst>
            </p:cNvPr>
            <p:cNvSpPr txBox="1"/>
            <p:nvPr/>
          </p:nvSpPr>
          <p:spPr>
            <a:xfrm>
              <a:off x="1413977" y="21517617"/>
              <a:ext cx="13716000" cy="1323439"/>
            </a:xfrm>
            <a:prstGeom prst="rect">
              <a:avLst/>
            </a:prstGeom>
            <a:noFill/>
          </p:spPr>
          <p:txBody>
            <a:bodyPr wrap="square" rtlCol="0">
              <a:spAutoFit/>
            </a:bodyPr>
            <a:lstStyle/>
            <a:p>
              <a:r>
                <a:rPr lang="en-US" sz="4000" dirty="0">
                  <a:latin typeface="Avenir Book" panose="02000503020000020003" pitchFamily="2" charset="0"/>
                  <a:cs typeface="Times New Roman" panose="02020603050405020304" pitchFamily="18" charset="0"/>
                </a:rPr>
                <a:t>Figure 3. Leadership PAC Contributions to Candidates compared to Overall PAC Contributions. </a:t>
              </a:r>
            </a:p>
          </p:txBody>
        </p:sp>
      </p:grpSp>
      <p:grpSp>
        <p:nvGrpSpPr>
          <p:cNvPr id="18" name="Group 17">
            <a:extLst>
              <a:ext uri="{FF2B5EF4-FFF2-40B4-BE49-F238E27FC236}">
                <a16:creationId xmlns:a16="http://schemas.microsoft.com/office/drawing/2014/main" id="{0BA3F984-F200-71F9-C3CF-8828B20920AA}"/>
              </a:ext>
            </a:extLst>
          </p:cNvPr>
          <p:cNvGrpSpPr/>
          <p:nvPr/>
        </p:nvGrpSpPr>
        <p:grpSpPr>
          <a:xfrm>
            <a:off x="457200" y="22303180"/>
            <a:ext cx="13792201" cy="10530504"/>
            <a:chOff x="461681" y="11835056"/>
            <a:chExt cx="13792201" cy="10530504"/>
          </a:xfrm>
        </p:grpSpPr>
        <p:sp>
          <p:nvSpPr>
            <p:cNvPr id="19" name="Rectangle 18">
              <a:extLst>
                <a:ext uri="{FF2B5EF4-FFF2-40B4-BE49-F238E27FC236}">
                  <a16:creationId xmlns:a16="http://schemas.microsoft.com/office/drawing/2014/main" id="{7D638F20-E009-AFD8-F407-EFA06B6F0B46}"/>
                </a:ext>
              </a:extLst>
            </p:cNvPr>
            <p:cNvSpPr/>
            <p:nvPr/>
          </p:nvSpPr>
          <p:spPr>
            <a:xfrm>
              <a:off x="537882" y="11835056"/>
              <a:ext cx="13716000" cy="925157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Avenir Book" panose="02000503020000020003" pitchFamily="2" charset="0"/>
                  <a:cs typeface="Times New Roman" panose="02020603050405020304" pitchFamily="18" charset="0"/>
                </a:rPr>
                <a:t>VISUAL DISPLAY:</a:t>
              </a:r>
              <a:br>
                <a:rPr lang="en-US" dirty="0">
                  <a:solidFill>
                    <a:schemeClr val="tx1"/>
                  </a:solidFill>
                  <a:latin typeface="Avenir Book" panose="02000503020000020003" pitchFamily="2" charset="0"/>
                  <a:cs typeface="Times New Roman" panose="02020603050405020304" pitchFamily="18" charset="0"/>
                </a:rPr>
              </a:br>
              <a:r>
                <a:rPr lang="en-US" dirty="0">
                  <a:solidFill>
                    <a:schemeClr val="tx1"/>
                  </a:solidFill>
                  <a:latin typeface="Avenir Book" panose="02000503020000020003" pitchFamily="2" charset="0"/>
                  <a:cs typeface="Times New Roman" panose="02020603050405020304" pitchFamily="18" charset="0"/>
                </a:rPr>
                <a:t>PICTURE/MAP/GRAPH/</a:t>
              </a:r>
            </a:p>
            <a:p>
              <a:pPr algn="ctr"/>
              <a:r>
                <a:rPr lang="en-US" dirty="0">
                  <a:solidFill>
                    <a:schemeClr val="tx1"/>
                  </a:solidFill>
                  <a:latin typeface="Avenir Book" panose="02000503020000020003" pitchFamily="2" charset="0"/>
                  <a:cs typeface="Times New Roman" panose="02020603050405020304" pitchFamily="18" charset="0"/>
                </a:rPr>
                <a:t>DIAGRAM/QUOTE</a:t>
              </a:r>
            </a:p>
          </p:txBody>
        </p:sp>
        <p:sp>
          <p:nvSpPr>
            <p:cNvPr id="20" name="TextBox 19">
              <a:extLst>
                <a:ext uri="{FF2B5EF4-FFF2-40B4-BE49-F238E27FC236}">
                  <a16:creationId xmlns:a16="http://schemas.microsoft.com/office/drawing/2014/main" id="{2615C381-DB9C-9F49-9B46-F61A03350A10}"/>
                </a:ext>
              </a:extLst>
            </p:cNvPr>
            <p:cNvSpPr txBox="1"/>
            <p:nvPr/>
          </p:nvSpPr>
          <p:spPr>
            <a:xfrm>
              <a:off x="461681" y="21042121"/>
              <a:ext cx="13716000" cy="1323439"/>
            </a:xfrm>
            <a:prstGeom prst="rect">
              <a:avLst/>
            </a:prstGeom>
            <a:noFill/>
          </p:spPr>
          <p:txBody>
            <a:bodyPr wrap="square" rtlCol="0">
              <a:spAutoFit/>
            </a:bodyPr>
            <a:lstStyle/>
            <a:p>
              <a:r>
                <a:rPr lang="en-US" sz="4000" dirty="0">
                  <a:latin typeface="Avenir Book" panose="02000503020000020003" pitchFamily="2" charset="0"/>
                  <a:cs typeface="Times New Roman" panose="02020603050405020304" pitchFamily="18" charset="0"/>
                </a:rPr>
                <a:t>Figure 1. Marian </a:t>
              </a:r>
              <a:r>
                <a:rPr lang="en-US" sz="4000" dirty="0" err="1">
                  <a:latin typeface="Avenir Book" panose="02000503020000020003" pitchFamily="2" charset="0"/>
                  <a:cs typeface="Times New Roman" panose="02020603050405020304" pitchFamily="18" charset="0"/>
                </a:rPr>
                <a:t>Currinder</a:t>
              </a:r>
              <a:r>
                <a:rPr lang="en-US" sz="4000" dirty="0">
                  <a:latin typeface="Avenir Book" panose="02000503020000020003" pitchFamily="2" charset="0"/>
                  <a:cs typeface="Times New Roman" panose="02020603050405020304" pitchFamily="18" charset="0"/>
                </a:rPr>
                <a:t>, </a:t>
              </a:r>
              <a:r>
                <a:rPr lang="en-US" sz="4000" i="1" dirty="0">
                  <a:latin typeface="Avenir Book" panose="02000503020000020003" pitchFamily="2" charset="0"/>
                  <a:cs typeface="Times New Roman" panose="02020603050405020304" pitchFamily="18" charset="0"/>
                </a:rPr>
                <a:t>“Money in the House: Campaign Funds and Congressional Politics,” </a:t>
              </a:r>
              <a:r>
                <a:rPr lang="en-US" sz="4000" dirty="0">
                  <a:latin typeface="Avenir Book" panose="02000503020000020003" pitchFamily="2" charset="0"/>
                  <a:cs typeface="Times New Roman" panose="02020603050405020304" pitchFamily="18" charset="0"/>
                </a:rPr>
                <a:t>Table 1.2, Page 27.</a:t>
              </a:r>
            </a:p>
          </p:txBody>
        </p:sp>
      </p:grpSp>
      <p:pic>
        <p:nvPicPr>
          <p:cNvPr id="1026" name="Picture 2" descr="George Mason University Logo-4C v">
            <a:extLst>
              <a:ext uri="{FF2B5EF4-FFF2-40B4-BE49-F238E27FC236}">
                <a16:creationId xmlns:a16="http://schemas.microsoft.com/office/drawing/2014/main" id="{2A71ADC8-EF61-FF03-2426-7AACEA4FA2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396478"/>
            <a:ext cx="4343400" cy="5089922"/>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a:extLst>
              <a:ext uri="{FF2B5EF4-FFF2-40B4-BE49-F238E27FC236}">
                <a16:creationId xmlns:a16="http://schemas.microsoft.com/office/drawing/2014/main" id="{5212E852-72D4-BE9C-1E48-E9144A144A71}"/>
              </a:ext>
            </a:extLst>
          </p:cNvPr>
          <p:cNvSpPr>
            <a:spLocks noChangeAspect="1"/>
          </p:cNvSpPr>
          <p:nvPr/>
        </p:nvSpPr>
        <p:spPr>
          <a:xfrm>
            <a:off x="31057774" y="1583815"/>
            <a:ext cx="10137292" cy="8805395"/>
          </a:xfrm>
          <a:prstGeom prst="ellipse">
            <a:avLst/>
          </a:prstGeom>
          <a:blipFill dpi="0" rotWithShape="1">
            <a:blip r:embed="rId5">
              <a:alphaModFix amt="35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dirty="0">
                <a:solidFill>
                  <a:schemeClr val="tx1"/>
                </a:solidFill>
                <a:latin typeface="Avenir Book" panose="02000503020000020003" pitchFamily="2" charset="0"/>
                <a:cs typeface="Times New Roman" panose="02020603050405020304" pitchFamily="18" charset="0"/>
              </a:rPr>
              <a:t>RESEARCH QUESTION/</a:t>
            </a:r>
          </a:p>
          <a:p>
            <a:pPr algn="ctr"/>
            <a:r>
              <a:rPr lang="en-US" sz="6600" b="1" dirty="0">
                <a:solidFill>
                  <a:schemeClr val="tx1"/>
                </a:solidFill>
                <a:latin typeface="Avenir Book" panose="02000503020000020003" pitchFamily="2" charset="0"/>
                <a:cs typeface="Times New Roman" panose="02020603050405020304" pitchFamily="18" charset="0"/>
              </a:rPr>
              <a:t>HYPOTHESIS</a:t>
            </a:r>
          </a:p>
          <a:p>
            <a:pPr algn="ctr"/>
            <a:r>
              <a:rPr lang="en-US" sz="4400" dirty="0">
                <a:solidFill>
                  <a:schemeClr val="tx1"/>
                </a:solidFill>
                <a:latin typeface="Avenir Book" panose="02000503020000020003" pitchFamily="2" charset="0"/>
                <a:cs typeface="Times New Roman" panose="02020603050405020304" pitchFamily="18" charset="0"/>
              </a:rPr>
              <a:t>“How have Leadership PACs expanded since their establishment in 1978?”</a:t>
            </a:r>
          </a:p>
        </p:txBody>
      </p:sp>
      <p:pic>
        <p:nvPicPr>
          <p:cNvPr id="22" name="Picture 21">
            <a:extLst>
              <a:ext uri="{FF2B5EF4-FFF2-40B4-BE49-F238E27FC236}">
                <a16:creationId xmlns:a16="http://schemas.microsoft.com/office/drawing/2014/main" id="{D56EF299-835E-BE86-F03C-D677D77C46AA}"/>
              </a:ext>
            </a:extLst>
          </p:cNvPr>
          <p:cNvPicPr>
            <a:picLocks noChangeAspect="1"/>
          </p:cNvPicPr>
          <p:nvPr/>
        </p:nvPicPr>
        <p:blipFill>
          <a:blip r:embed="rId6"/>
          <a:stretch>
            <a:fillRect/>
          </a:stretch>
        </p:blipFill>
        <p:spPr>
          <a:xfrm>
            <a:off x="415794" y="22264508"/>
            <a:ext cx="13690582" cy="9290249"/>
          </a:xfrm>
          <a:prstGeom prst="rect">
            <a:avLst/>
          </a:prstGeom>
        </p:spPr>
      </p:pic>
      <p:pic>
        <p:nvPicPr>
          <p:cNvPr id="24" name="Picture 23">
            <a:extLst>
              <a:ext uri="{FF2B5EF4-FFF2-40B4-BE49-F238E27FC236}">
                <a16:creationId xmlns:a16="http://schemas.microsoft.com/office/drawing/2014/main" id="{DCD060FA-72C9-33D2-2B77-07DABBD4FE09}"/>
              </a:ext>
            </a:extLst>
          </p:cNvPr>
          <p:cNvPicPr>
            <a:picLocks noChangeAspect="1"/>
          </p:cNvPicPr>
          <p:nvPr/>
        </p:nvPicPr>
        <p:blipFill>
          <a:blip r:embed="rId7"/>
          <a:stretch>
            <a:fillRect/>
          </a:stretch>
        </p:blipFill>
        <p:spPr>
          <a:xfrm>
            <a:off x="28633910" y="10609710"/>
            <a:ext cx="14911719" cy="9363011"/>
          </a:xfrm>
          <a:prstGeom prst="rect">
            <a:avLst/>
          </a:prstGeom>
        </p:spPr>
      </p:pic>
      <p:pic>
        <p:nvPicPr>
          <p:cNvPr id="26" name="Picture 25">
            <a:extLst>
              <a:ext uri="{FF2B5EF4-FFF2-40B4-BE49-F238E27FC236}">
                <a16:creationId xmlns:a16="http://schemas.microsoft.com/office/drawing/2014/main" id="{D10510AE-4F7B-7347-21A0-29A2A7023499}"/>
              </a:ext>
            </a:extLst>
          </p:cNvPr>
          <p:cNvPicPr>
            <a:picLocks noChangeAspect="1"/>
          </p:cNvPicPr>
          <p:nvPr/>
        </p:nvPicPr>
        <p:blipFill>
          <a:blip r:embed="rId8"/>
          <a:stretch>
            <a:fillRect/>
          </a:stretch>
        </p:blipFill>
        <p:spPr>
          <a:xfrm>
            <a:off x="14495566" y="5777868"/>
            <a:ext cx="13763372" cy="12362521"/>
          </a:xfrm>
          <a:prstGeom prst="rect">
            <a:avLst/>
          </a:prstGeom>
        </p:spPr>
      </p:pic>
      <p:pic>
        <p:nvPicPr>
          <p:cNvPr id="29" name="Picture 28">
            <a:extLst>
              <a:ext uri="{FF2B5EF4-FFF2-40B4-BE49-F238E27FC236}">
                <a16:creationId xmlns:a16="http://schemas.microsoft.com/office/drawing/2014/main" id="{0F44FF5E-45F7-15BB-04AD-22B0DC8B9A6C}"/>
              </a:ext>
            </a:extLst>
          </p:cNvPr>
          <p:cNvPicPr>
            <a:picLocks noChangeAspect="1"/>
          </p:cNvPicPr>
          <p:nvPr/>
        </p:nvPicPr>
        <p:blipFill>
          <a:blip r:embed="rId9"/>
          <a:stretch>
            <a:fillRect/>
          </a:stretch>
        </p:blipFill>
        <p:spPr>
          <a:xfrm>
            <a:off x="39674704" y="29558889"/>
            <a:ext cx="3195729" cy="3195729"/>
          </a:xfrm>
          <a:prstGeom prst="rect">
            <a:avLst/>
          </a:prstGeom>
        </p:spPr>
      </p:pic>
    </p:spTree>
    <p:extLst>
      <p:ext uri="{BB962C8B-B14F-4D97-AF65-F5344CB8AC3E}">
        <p14:creationId xmlns:p14="http://schemas.microsoft.com/office/powerpoint/2010/main" val="339604831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lipFill dpi="0" rotWithShape="1">
          <a:blip xmlns:r="http://schemas.openxmlformats.org/officeDocument/2006/relationships" r:embed="rId1">
            <a:alphaModFix amt="37000"/>
          </a:blip>
          <a:srcRect/>
          <a:stretch>
            <a:fillRect/>
          </a:stretch>
        </a:blipFill>
        <a:ln>
          <a:noFill/>
        </a:ln>
      </a:spPr>
      <a:bodyPr rtlCol="0" anchor="ctr"/>
      <a:lstStyle>
        <a:defPPr algn="l">
          <a:defRPr sz="6600" b="1" dirty="0" smtClean="0">
            <a:solidFill>
              <a:schemeClr val="tx1"/>
            </a:solidFill>
            <a:latin typeface="Avenir Book" panose="02000503020000020003" pitchFamily="2" charset="0"/>
            <a:cs typeface="Times New Roman" panose="02020603050405020304" pitchFamily="18" charset="0"/>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SCAR Research Poster Template Final" id="{D86A0E3A-2FCB-0D46-B95A-195BA78DD8F9}" vid="{2124563E-4373-0242-8C6E-0A998DDC20D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1305</TotalTime>
  <Words>636</Words>
  <Application>Microsoft Office PowerPoint</Application>
  <PresentationFormat>Custom</PresentationFormat>
  <Paragraphs>30</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Avenir Book</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Jiaying Dai</dc:creator>
  <cp:lastModifiedBy>Jacob Pritchard</cp:lastModifiedBy>
  <cp:revision>14</cp:revision>
  <dcterms:created xsi:type="dcterms:W3CDTF">2025-02-25T15:28:03Z</dcterms:created>
  <dcterms:modified xsi:type="dcterms:W3CDTF">2025-04-17T21:21:09Z</dcterms:modified>
</cp:coreProperties>
</file>